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2" r:id="rId2"/>
    <p:sldId id="301" r:id="rId3"/>
    <p:sldId id="304" r:id="rId4"/>
    <p:sldId id="315" r:id="rId5"/>
    <p:sldId id="300" r:id="rId6"/>
    <p:sldId id="264" r:id="rId7"/>
    <p:sldId id="265" r:id="rId8"/>
    <p:sldId id="266" r:id="rId9"/>
    <p:sldId id="267" r:id="rId10"/>
    <p:sldId id="268" r:id="rId11"/>
    <p:sldId id="284" r:id="rId12"/>
    <p:sldId id="299" r:id="rId13"/>
    <p:sldId id="272" r:id="rId14"/>
    <p:sldId id="273" r:id="rId15"/>
    <p:sldId id="275" r:id="rId16"/>
    <p:sldId id="276" r:id="rId17"/>
    <p:sldId id="277" r:id="rId18"/>
    <p:sldId id="298" r:id="rId19"/>
    <p:sldId id="278" r:id="rId20"/>
    <p:sldId id="279" r:id="rId21"/>
    <p:sldId id="280" r:id="rId22"/>
    <p:sldId id="283" r:id="rId23"/>
    <p:sldId id="302" r:id="rId24"/>
    <p:sldId id="285" r:id="rId25"/>
    <p:sldId id="288" r:id="rId26"/>
    <p:sldId id="287" r:id="rId27"/>
    <p:sldId id="286" r:id="rId28"/>
    <p:sldId id="303" r:id="rId29"/>
    <p:sldId id="289" r:id="rId30"/>
    <p:sldId id="290" r:id="rId31"/>
    <p:sldId id="291" r:id="rId32"/>
    <p:sldId id="292" r:id="rId33"/>
    <p:sldId id="293" r:id="rId34"/>
    <p:sldId id="294" r:id="rId35"/>
    <p:sldId id="305" r:id="rId36"/>
    <p:sldId id="307" r:id="rId37"/>
    <p:sldId id="306" r:id="rId38"/>
    <p:sldId id="310" r:id="rId39"/>
    <p:sldId id="311" r:id="rId40"/>
    <p:sldId id="312" r:id="rId41"/>
    <p:sldId id="313" r:id="rId42"/>
    <p:sldId id="314" r:id="rId43"/>
    <p:sldId id="308" r:id="rId44"/>
    <p:sldId id="309" r:id="rId45"/>
    <p:sldId id="281" r:id="rId46"/>
    <p:sldId id="282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8" autoAdjust="0"/>
    <p:restoredTop sz="94682"/>
  </p:normalViewPr>
  <p:slideViewPr>
    <p:cSldViewPr snapToGrid="0">
      <p:cViewPr varScale="1">
        <p:scale>
          <a:sx n="106" d="100"/>
          <a:sy n="106" d="100"/>
        </p:scale>
        <p:origin x="1412" y="76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itchFamily="34" charset="0"/>
              </a:rPr>
              <a:t>Draw picture</a:t>
            </a:r>
            <a:r>
              <a:rPr lang="en-US" altLang="en-US" baseline="0" dirty="0" smtClean="0">
                <a:latin typeface="Arial" pitchFamily="34" charset="0"/>
              </a:rPr>
              <a:t> of malaria life cycle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…converted to</a:t>
            </a:r>
            <a:r>
              <a:rPr lang="en-US" baseline="0" dirty="0" smtClean="0"/>
              <a:t> use vectors and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226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same steady state assumptions as before, we get equation relating X and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993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equations link together two key parameters (X and 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22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Describes how people spend their time</a:t>
            </a:r>
          </a:p>
          <a:p>
            <a:r>
              <a:rPr lang="en-US" dirty="0" smtClean="0"/>
              <a:t>Each row sums to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20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takeaway: assuming steady state, we can relate X and R in one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219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Combines environmental</a:t>
            </a:r>
            <a:r>
              <a:rPr lang="en-US" baseline="0" dirty="0" smtClean="0"/>
              <a:t> parameters into one summary parameter</a:t>
            </a:r>
          </a:p>
          <a:p>
            <a:r>
              <a:rPr lang="en-US" baseline="0" dirty="0" smtClean="0"/>
              <a:t>Threshold for elimination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vectors</a:t>
            </a:r>
            <a:r>
              <a:rPr lang="en-US" baseline="0" dirty="0" smtClean="0"/>
              <a:t> to store values of the same variable in different places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228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now use psi to scale by time</a:t>
            </a:r>
            <a:r>
              <a:rPr lang="en-US" baseline="0" dirty="0" smtClean="0"/>
              <a:t> at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23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to RM equations</a:t>
            </a:r>
            <a:r>
              <a:rPr lang="en-US" baseline="0" dirty="0" smtClean="0"/>
              <a:t> from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1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3D-surface.html" TargetMode="External"/><Relationship Id="rId2" Type="http://schemas.openxmlformats.org/officeDocument/2006/relationships/hyperlink" Target="https://georgoff.github.io/forest_malaria/heatmap.html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Measuring Malaria in Complex Transmission Systems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30,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A Time-at-Risk Based Approach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Vector-Based</a:t>
            </a:r>
            <a:br>
              <a:rPr lang="en-US" sz="5400" dirty="0" smtClean="0"/>
            </a:br>
            <a:r>
              <a:rPr lang="en-US" sz="5400" dirty="0" smtClean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89952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Implementation In</a:t>
            </a:r>
            <a:br>
              <a:rPr lang="en-US" sz="5400" dirty="0" smtClean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Mathematical</a:t>
            </a:r>
          </a:p>
          <a:p>
            <a:pPr algn="ctr"/>
            <a:r>
              <a:rPr lang="en-US" sz="1600" dirty="0" smtClean="0"/>
              <a:t>Underpinnings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Vector-Based</a:t>
            </a:r>
          </a:p>
          <a:p>
            <a:pPr algn="ctr"/>
            <a:r>
              <a:rPr lang="en-US" sz="1600" dirty="0" smtClean="0"/>
              <a:t>Approach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Simple</a:t>
            </a:r>
          </a:p>
          <a:p>
            <a:pPr algn="ctr"/>
            <a:r>
              <a:rPr lang="en-US" sz="1600" dirty="0" smtClean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5416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Expanded</a:t>
            </a:r>
          </a:p>
          <a:p>
            <a:pPr algn="ctr"/>
            <a:r>
              <a:rPr lang="en-US" sz="1600" dirty="0" smtClean="0"/>
              <a:t>Example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57200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</a:t>
            </a:r>
          </a:p>
          <a:p>
            <a:pPr algn="ctr"/>
            <a:r>
              <a:rPr lang="en-US" sz="1600" dirty="0" smtClean="0"/>
              <a:t>Implementation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743198" y="135985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The basics of mosquito 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Multiple locations in one equation</a:t>
            </a:r>
            <a:endParaRPr lang="en-US" sz="1600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743199" y="3208073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One village, one forest</a:t>
            </a:r>
            <a:endParaRPr lang="en-US" sz="1600" i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93532" y="413386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More villages, more forests!!</a:t>
            </a:r>
            <a:endParaRPr lang="en-US" sz="1600" i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743198" y="5055161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Making computers do the hard math</a:t>
            </a:r>
            <a:endParaRPr lang="en-US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</a:t>
            </a:r>
            <a:r>
              <a:rPr lang="en-US" dirty="0"/>
              <a:t>–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</a:t>
            </a:r>
            <a:r>
              <a:rPr lang="en-US" dirty="0" err="1" smtClean="0"/>
              <a:t>TaR</a:t>
            </a:r>
            <a:r>
              <a:rPr lang="en-US" dirty="0" smtClean="0"/>
              <a:t> Matrix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 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628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sp>
        <p:nvSpPr>
          <p:cNvPr id="3" name="Rounded Rectangle 2">
            <a:hlinkClick r:id="rId2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Rounded Rectangle 3">
            <a:hlinkClick r:id="rId3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Surface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4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62025"/>
            <a:ext cx="5486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5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Future Directions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0262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Data, Data,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452" y="1588168"/>
            <a:ext cx="3738996" cy="3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5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Visualizations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Future Directions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1360985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Seeing is believing</a:t>
            </a:r>
            <a:endParaRPr lang="en-US" sz="1600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Our plans moving forward</a:t>
            </a:r>
            <a:endParaRPr lang="en-US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2172749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Data, Data,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98" y="860258"/>
            <a:ext cx="5156504" cy="5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8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79" y="779732"/>
            <a:ext cx="4095142" cy="50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4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2" y="1888957"/>
            <a:ext cx="4127276" cy="3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0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0" y="461221"/>
            <a:ext cx="6538161" cy="5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5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2348" y="427120"/>
            <a:ext cx="6879305" cy="5597442"/>
            <a:chOff x="577516" y="427120"/>
            <a:chExt cx="6879305" cy="55974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48"/>
            <a:stretch/>
          </p:blipFill>
          <p:spPr>
            <a:xfrm>
              <a:off x="577516" y="782053"/>
              <a:ext cx="6879305" cy="524250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0315" t="566" r="12844" b="94190"/>
            <a:stretch/>
          </p:blipFill>
          <p:spPr>
            <a:xfrm>
              <a:off x="2062036" y="427120"/>
              <a:ext cx="3910264" cy="354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887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Mathematical</a:t>
            </a:r>
            <a:br>
              <a:rPr lang="en-US" sz="5400" dirty="0" smtClean="0"/>
            </a:br>
            <a:r>
              <a:rPr lang="en-US" sz="5400" dirty="0" smtClean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1690</TotalTime>
  <Words>350</Words>
  <Application>Microsoft Office PowerPoint</Application>
  <PresentationFormat>On-screen Show (4:3)</PresentationFormat>
  <Paragraphs>100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Courier New</vt:lpstr>
      <vt:lpstr>IHME ppt template_1109</vt:lpstr>
      <vt:lpstr>Measuring Malaria in Complex Transmission Systems</vt:lpstr>
      <vt:lpstr>Objectives</vt:lpstr>
      <vt:lpstr>Objectives</vt:lpstr>
      <vt:lpstr>Objectives</vt:lpstr>
      <vt:lpstr>Mathematical Underpinnings</vt:lpstr>
      <vt:lpstr>Ross-Macdonald Equations</vt:lpstr>
      <vt:lpstr>Time-at-Risk (TaR)</vt:lpstr>
      <vt:lpstr>Equilibrium Assumptions</vt:lpstr>
      <vt:lpstr>Equilibrium Assumptions</vt:lpstr>
      <vt:lpstr>Equilibrium Assumptions</vt:lpstr>
      <vt:lpstr>Reproductive Rate</vt:lpstr>
      <vt:lpstr>Vector-Based Approach</vt:lpstr>
      <vt:lpstr>Vectors of Variables</vt:lpstr>
      <vt:lpstr>Scaling by Time-at-Risk</vt:lpstr>
      <vt:lpstr>Ross-Macdonald Equations</vt:lpstr>
      <vt:lpstr>Ross-Macdonald Equations</vt:lpstr>
      <vt:lpstr>Equilibrium Assumptions</vt:lpstr>
      <vt:lpstr>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  <vt:lpstr>Visualizations</vt:lpstr>
      <vt:lpstr>Visualizations</vt:lpstr>
      <vt:lpstr>Visualizations</vt:lpstr>
      <vt:lpstr>Future Directions</vt:lpstr>
      <vt:lpstr>Data, Data, Data</vt:lpstr>
      <vt:lpstr>Data, Data, Data</vt:lpstr>
      <vt:lpstr>Model Interface</vt:lpstr>
      <vt:lpstr>Questions?</vt:lpstr>
      <vt:lpstr>PowerPoint Presentation</vt:lpstr>
      <vt:lpstr>PowerPoint Presentation</vt:lpstr>
      <vt:lpstr>Simple Example: One Village, One Forest</vt:lpstr>
      <vt:lpstr>Simple Example: One Village, One Forest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110</cp:revision>
  <dcterms:created xsi:type="dcterms:W3CDTF">2009-11-17T17:26:05Z</dcterms:created>
  <dcterms:modified xsi:type="dcterms:W3CDTF">2018-11-15T23:35:13Z</dcterms:modified>
</cp:coreProperties>
</file>